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2" r:id="rId4"/>
    <p:sldId id="259" r:id="rId5"/>
    <p:sldId id="263" r:id="rId6"/>
    <p:sldId id="265" r:id="rId7"/>
    <p:sldId id="257" r:id="rId8"/>
    <p:sldId id="261" r:id="rId9"/>
    <p:sldId id="264" r:id="rId10"/>
    <p:sldId id="266" r:id="rId11"/>
    <p:sldId id="260" r:id="rId12"/>
    <p:sldId id="262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12700-7723-417D-A082-D2D66CC889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FE5FB-FCCE-48BA-96AE-DF2C2C9FF482}">
      <dgm:prSet phldrT="[Text]"/>
      <dgm:spPr/>
      <dgm:t>
        <a:bodyPr/>
        <a:lstStyle/>
        <a:p>
          <a:r>
            <a:rPr lang="sr-Latn-RS" dirty="0"/>
            <a:t>Vrste IOP-a </a:t>
          </a:r>
          <a:endParaRPr lang="en-US" dirty="0"/>
        </a:p>
      </dgm:t>
    </dgm:pt>
    <dgm:pt modelId="{B0F728F5-010A-4AFE-AAD3-40FBB8FE440D}" type="parTrans" cxnId="{1D4BB7BE-E2D9-4E84-9FA7-17F3ED84C679}">
      <dgm:prSet/>
      <dgm:spPr/>
      <dgm:t>
        <a:bodyPr/>
        <a:lstStyle/>
        <a:p>
          <a:endParaRPr lang="en-US"/>
        </a:p>
      </dgm:t>
    </dgm:pt>
    <dgm:pt modelId="{0E8BCCB2-FAC3-4F62-9DD7-FD574845CE79}" type="sibTrans" cxnId="{1D4BB7BE-E2D9-4E84-9FA7-17F3ED84C679}">
      <dgm:prSet/>
      <dgm:spPr/>
      <dgm:t>
        <a:bodyPr/>
        <a:lstStyle/>
        <a:p>
          <a:endParaRPr lang="en-US"/>
        </a:p>
      </dgm:t>
    </dgm:pt>
    <dgm:pt modelId="{8890F044-7390-4DEF-9474-987427C9D958}">
      <dgm:prSet phldrT="[Text]"/>
      <dgm:spPr/>
      <dgm:t>
        <a:bodyPr/>
        <a:lstStyle/>
        <a:p>
          <a:r>
            <a:rPr lang="sr-Latn-RS" dirty="0"/>
            <a:t>IOP 1 prilagođen </a:t>
          </a:r>
          <a:endParaRPr lang="en-US" dirty="0"/>
        </a:p>
      </dgm:t>
    </dgm:pt>
    <dgm:pt modelId="{59A493E3-3D91-4DA7-8263-C893CF2E429B}" type="parTrans" cxnId="{A46195D3-3BAD-4F05-A19A-6ADBC14A98AA}">
      <dgm:prSet/>
      <dgm:spPr/>
      <dgm:t>
        <a:bodyPr/>
        <a:lstStyle/>
        <a:p>
          <a:endParaRPr lang="en-US"/>
        </a:p>
      </dgm:t>
    </dgm:pt>
    <dgm:pt modelId="{78F2B4B9-DDBD-4E42-82A6-EBD9E43A9CAD}" type="sibTrans" cxnId="{A46195D3-3BAD-4F05-A19A-6ADBC14A98AA}">
      <dgm:prSet/>
      <dgm:spPr/>
      <dgm:t>
        <a:bodyPr/>
        <a:lstStyle/>
        <a:p>
          <a:endParaRPr lang="en-US"/>
        </a:p>
      </dgm:t>
    </dgm:pt>
    <dgm:pt modelId="{DD1A2FBF-1A35-455C-AD45-1502FC43741B}">
      <dgm:prSet phldrT="[Text]"/>
      <dgm:spPr/>
      <dgm:t>
        <a:bodyPr/>
        <a:lstStyle/>
        <a:p>
          <a:r>
            <a:rPr lang="sr-Latn-RS" dirty="0"/>
            <a:t>IOP 2 izmenjen </a:t>
          </a:r>
          <a:endParaRPr lang="en-US" dirty="0"/>
        </a:p>
      </dgm:t>
    </dgm:pt>
    <dgm:pt modelId="{B0E93FBA-A3CD-4749-80EA-453592700C1F}" type="parTrans" cxnId="{29A0C1CE-6ADF-4DC2-82E1-F10FA9C2E5D8}">
      <dgm:prSet/>
      <dgm:spPr/>
      <dgm:t>
        <a:bodyPr/>
        <a:lstStyle/>
        <a:p>
          <a:endParaRPr lang="en-US"/>
        </a:p>
      </dgm:t>
    </dgm:pt>
    <dgm:pt modelId="{DC96D0FA-E8F6-410E-A3CD-E5559C630506}" type="sibTrans" cxnId="{29A0C1CE-6ADF-4DC2-82E1-F10FA9C2E5D8}">
      <dgm:prSet/>
      <dgm:spPr/>
      <dgm:t>
        <a:bodyPr/>
        <a:lstStyle/>
        <a:p>
          <a:endParaRPr lang="en-US"/>
        </a:p>
      </dgm:t>
    </dgm:pt>
    <dgm:pt modelId="{CC085AEB-A3B3-49FA-AED7-6B63A862F98E}">
      <dgm:prSet phldrT="[Text]"/>
      <dgm:spPr/>
      <dgm:t>
        <a:bodyPr/>
        <a:lstStyle/>
        <a:p>
          <a:r>
            <a:rPr lang="sr-Latn-RS" dirty="0"/>
            <a:t>IOP 3 proširen</a:t>
          </a:r>
          <a:endParaRPr lang="en-US" dirty="0"/>
        </a:p>
      </dgm:t>
    </dgm:pt>
    <dgm:pt modelId="{2E92D5C9-4883-48DE-BE06-869B9CEEC2D8}" type="parTrans" cxnId="{E0FD47AD-31C0-49FC-9ACE-2E3D6D72BC6C}">
      <dgm:prSet/>
      <dgm:spPr/>
      <dgm:t>
        <a:bodyPr/>
        <a:lstStyle/>
        <a:p>
          <a:endParaRPr lang="en-US"/>
        </a:p>
      </dgm:t>
    </dgm:pt>
    <dgm:pt modelId="{3157A13A-C7F3-484B-8FF1-ACA898D03DF6}" type="sibTrans" cxnId="{E0FD47AD-31C0-49FC-9ACE-2E3D6D72BC6C}">
      <dgm:prSet/>
      <dgm:spPr/>
      <dgm:t>
        <a:bodyPr/>
        <a:lstStyle/>
        <a:p>
          <a:endParaRPr lang="en-US"/>
        </a:p>
      </dgm:t>
    </dgm:pt>
    <dgm:pt modelId="{CF205609-EC96-47EF-8FFC-ED54120AD9E0}" type="pres">
      <dgm:prSet presAssocID="{5C512700-7723-417D-A082-D2D66CC889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5866503-F4B2-44CB-AF99-1270CB0AB9B9}" type="pres">
      <dgm:prSet presAssocID="{6F9FE5FB-FCCE-48BA-96AE-DF2C2C9FF482}" presName="root1" presStyleCnt="0"/>
      <dgm:spPr/>
    </dgm:pt>
    <dgm:pt modelId="{CF4D4F37-A6FB-4F8B-8033-96C377E8FB13}" type="pres">
      <dgm:prSet presAssocID="{6F9FE5FB-FCCE-48BA-96AE-DF2C2C9FF482}" presName="LevelOneTextNode" presStyleLbl="node0" presStyleIdx="0" presStyleCnt="1">
        <dgm:presLayoutVars>
          <dgm:chPref val="3"/>
        </dgm:presLayoutVars>
      </dgm:prSet>
      <dgm:spPr/>
    </dgm:pt>
    <dgm:pt modelId="{E1F9DD7E-B26C-421B-8399-44F7ADF5202E}" type="pres">
      <dgm:prSet presAssocID="{6F9FE5FB-FCCE-48BA-96AE-DF2C2C9FF482}" presName="level2hierChild" presStyleCnt="0"/>
      <dgm:spPr/>
    </dgm:pt>
    <dgm:pt modelId="{3807B3DB-E455-4C22-9FC6-08AC2886766D}" type="pres">
      <dgm:prSet presAssocID="{59A493E3-3D91-4DA7-8263-C893CF2E429B}" presName="conn2-1" presStyleLbl="parChTrans1D2" presStyleIdx="0" presStyleCnt="3"/>
      <dgm:spPr/>
    </dgm:pt>
    <dgm:pt modelId="{D525263F-A023-4990-ACFD-96C312435833}" type="pres">
      <dgm:prSet presAssocID="{59A493E3-3D91-4DA7-8263-C893CF2E429B}" presName="connTx" presStyleLbl="parChTrans1D2" presStyleIdx="0" presStyleCnt="3"/>
      <dgm:spPr/>
    </dgm:pt>
    <dgm:pt modelId="{CD8C8B02-D043-47D4-B32E-9B17342AABBD}" type="pres">
      <dgm:prSet presAssocID="{8890F044-7390-4DEF-9474-987427C9D958}" presName="root2" presStyleCnt="0"/>
      <dgm:spPr/>
    </dgm:pt>
    <dgm:pt modelId="{A62ABD00-4622-40A8-9315-15B8AFE2676A}" type="pres">
      <dgm:prSet presAssocID="{8890F044-7390-4DEF-9474-987427C9D958}" presName="LevelTwoTextNode" presStyleLbl="node2" presStyleIdx="0" presStyleCnt="3" custScaleX="123643">
        <dgm:presLayoutVars>
          <dgm:chPref val="3"/>
        </dgm:presLayoutVars>
      </dgm:prSet>
      <dgm:spPr/>
    </dgm:pt>
    <dgm:pt modelId="{AE951E96-D5F4-44E4-9F5B-8C57F54B3AAB}" type="pres">
      <dgm:prSet presAssocID="{8890F044-7390-4DEF-9474-987427C9D958}" presName="level3hierChild" presStyleCnt="0"/>
      <dgm:spPr/>
    </dgm:pt>
    <dgm:pt modelId="{3DA93455-ED65-4668-AC6B-47CC256F627E}" type="pres">
      <dgm:prSet presAssocID="{B0E93FBA-A3CD-4749-80EA-453592700C1F}" presName="conn2-1" presStyleLbl="parChTrans1D2" presStyleIdx="1" presStyleCnt="3"/>
      <dgm:spPr/>
    </dgm:pt>
    <dgm:pt modelId="{155E7A06-3E24-4078-BAA4-CD85B2A56A67}" type="pres">
      <dgm:prSet presAssocID="{B0E93FBA-A3CD-4749-80EA-453592700C1F}" presName="connTx" presStyleLbl="parChTrans1D2" presStyleIdx="1" presStyleCnt="3"/>
      <dgm:spPr/>
    </dgm:pt>
    <dgm:pt modelId="{4EA1BC8C-0046-4A81-AC06-1AAA1AC1170D}" type="pres">
      <dgm:prSet presAssocID="{DD1A2FBF-1A35-455C-AD45-1502FC43741B}" presName="root2" presStyleCnt="0"/>
      <dgm:spPr/>
    </dgm:pt>
    <dgm:pt modelId="{E31B6FAB-D172-4A5C-B447-81EFEA8C29B9}" type="pres">
      <dgm:prSet presAssocID="{DD1A2FBF-1A35-455C-AD45-1502FC43741B}" presName="LevelTwoTextNode" presStyleLbl="node2" presStyleIdx="1" presStyleCnt="3" custScaleX="126797">
        <dgm:presLayoutVars>
          <dgm:chPref val="3"/>
        </dgm:presLayoutVars>
      </dgm:prSet>
      <dgm:spPr/>
    </dgm:pt>
    <dgm:pt modelId="{11E1381C-26A9-449F-B7C5-90D0FA818EA7}" type="pres">
      <dgm:prSet presAssocID="{DD1A2FBF-1A35-455C-AD45-1502FC43741B}" presName="level3hierChild" presStyleCnt="0"/>
      <dgm:spPr/>
    </dgm:pt>
    <dgm:pt modelId="{9C577F67-4D56-4AAE-8063-0C76F7F5CDFB}" type="pres">
      <dgm:prSet presAssocID="{2E92D5C9-4883-48DE-BE06-869B9CEEC2D8}" presName="conn2-1" presStyleLbl="parChTrans1D2" presStyleIdx="2" presStyleCnt="3"/>
      <dgm:spPr/>
    </dgm:pt>
    <dgm:pt modelId="{8C73BC59-3705-4F6F-87A6-115DE0444F23}" type="pres">
      <dgm:prSet presAssocID="{2E92D5C9-4883-48DE-BE06-869B9CEEC2D8}" presName="connTx" presStyleLbl="parChTrans1D2" presStyleIdx="2" presStyleCnt="3"/>
      <dgm:spPr/>
    </dgm:pt>
    <dgm:pt modelId="{27815521-B31D-4531-B988-AC8488233EB3}" type="pres">
      <dgm:prSet presAssocID="{CC085AEB-A3B3-49FA-AED7-6B63A862F98E}" presName="root2" presStyleCnt="0"/>
      <dgm:spPr/>
    </dgm:pt>
    <dgm:pt modelId="{E6878843-0800-4A3B-88C0-D9051CAFDAAC}" type="pres">
      <dgm:prSet presAssocID="{CC085AEB-A3B3-49FA-AED7-6B63A862F98E}" presName="LevelTwoTextNode" presStyleLbl="node2" presStyleIdx="2" presStyleCnt="3" custScaleX="128899">
        <dgm:presLayoutVars>
          <dgm:chPref val="3"/>
        </dgm:presLayoutVars>
      </dgm:prSet>
      <dgm:spPr/>
    </dgm:pt>
    <dgm:pt modelId="{6F3A0BA6-DC11-4300-986F-312E2CBE45DA}" type="pres">
      <dgm:prSet presAssocID="{CC085AEB-A3B3-49FA-AED7-6B63A862F98E}" presName="level3hierChild" presStyleCnt="0"/>
      <dgm:spPr/>
    </dgm:pt>
  </dgm:ptLst>
  <dgm:cxnLst>
    <dgm:cxn modelId="{A3F42E07-23DA-4C66-81A9-A9A3E538ACFC}" type="presOf" srcId="{DD1A2FBF-1A35-455C-AD45-1502FC43741B}" destId="{E31B6FAB-D172-4A5C-B447-81EFEA8C29B9}" srcOrd="0" destOrd="0" presId="urn:microsoft.com/office/officeart/2008/layout/HorizontalMultiLevelHierarchy"/>
    <dgm:cxn modelId="{B0499915-2896-463C-9638-5BF1A335A833}" type="presOf" srcId="{2E92D5C9-4883-48DE-BE06-869B9CEEC2D8}" destId="{9C577F67-4D56-4AAE-8063-0C76F7F5CDFB}" srcOrd="0" destOrd="0" presId="urn:microsoft.com/office/officeart/2008/layout/HorizontalMultiLevelHierarchy"/>
    <dgm:cxn modelId="{1B1C2938-2B87-4676-840A-B3B927D97846}" type="presOf" srcId="{CC085AEB-A3B3-49FA-AED7-6B63A862F98E}" destId="{E6878843-0800-4A3B-88C0-D9051CAFDAAC}" srcOrd="0" destOrd="0" presId="urn:microsoft.com/office/officeart/2008/layout/HorizontalMultiLevelHierarchy"/>
    <dgm:cxn modelId="{77BE4872-A599-4798-9A1E-A8B79B394ED2}" type="presOf" srcId="{8890F044-7390-4DEF-9474-987427C9D958}" destId="{A62ABD00-4622-40A8-9315-15B8AFE2676A}" srcOrd="0" destOrd="0" presId="urn:microsoft.com/office/officeart/2008/layout/HorizontalMultiLevelHierarchy"/>
    <dgm:cxn modelId="{FC038F74-1930-4551-B49F-3321A8706265}" type="presOf" srcId="{B0E93FBA-A3CD-4749-80EA-453592700C1F}" destId="{3DA93455-ED65-4668-AC6B-47CC256F627E}" srcOrd="0" destOrd="0" presId="urn:microsoft.com/office/officeart/2008/layout/HorizontalMultiLevelHierarchy"/>
    <dgm:cxn modelId="{9C7E8575-3AB0-4C46-B4AC-BEBD39693DFC}" type="presOf" srcId="{6F9FE5FB-FCCE-48BA-96AE-DF2C2C9FF482}" destId="{CF4D4F37-A6FB-4F8B-8033-96C377E8FB13}" srcOrd="0" destOrd="0" presId="urn:microsoft.com/office/officeart/2008/layout/HorizontalMultiLevelHierarchy"/>
    <dgm:cxn modelId="{41A72D95-8FB3-4ED4-93B9-881A4B9C536B}" type="presOf" srcId="{59A493E3-3D91-4DA7-8263-C893CF2E429B}" destId="{D525263F-A023-4990-ACFD-96C312435833}" srcOrd="1" destOrd="0" presId="urn:microsoft.com/office/officeart/2008/layout/HorizontalMultiLevelHierarchy"/>
    <dgm:cxn modelId="{AA2BB89E-C31F-4CD0-BA7C-41869F4185D8}" type="presOf" srcId="{5C512700-7723-417D-A082-D2D66CC88921}" destId="{CF205609-EC96-47EF-8FFC-ED54120AD9E0}" srcOrd="0" destOrd="0" presId="urn:microsoft.com/office/officeart/2008/layout/HorizontalMultiLevelHierarchy"/>
    <dgm:cxn modelId="{E0FD47AD-31C0-49FC-9ACE-2E3D6D72BC6C}" srcId="{6F9FE5FB-FCCE-48BA-96AE-DF2C2C9FF482}" destId="{CC085AEB-A3B3-49FA-AED7-6B63A862F98E}" srcOrd="2" destOrd="0" parTransId="{2E92D5C9-4883-48DE-BE06-869B9CEEC2D8}" sibTransId="{3157A13A-C7F3-484B-8FF1-ACA898D03DF6}"/>
    <dgm:cxn modelId="{1D4BB7BE-E2D9-4E84-9FA7-17F3ED84C679}" srcId="{5C512700-7723-417D-A082-D2D66CC88921}" destId="{6F9FE5FB-FCCE-48BA-96AE-DF2C2C9FF482}" srcOrd="0" destOrd="0" parTransId="{B0F728F5-010A-4AFE-AAD3-40FBB8FE440D}" sibTransId="{0E8BCCB2-FAC3-4F62-9DD7-FD574845CE79}"/>
    <dgm:cxn modelId="{29A0C1CE-6ADF-4DC2-82E1-F10FA9C2E5D8}" srcId="{6F9FE5FB-FCCE-48BA-96AE-DF2C2C9FF482}" destId="{DD1A2FBF-1A35-455C-AD45-1502FC43741B}" srcOrd="1" destOrd="0" parTransId="{B0E93FBA-A3CD-4749-80EA-453592700C1F}" sibTransId="{DC96D0FA-E8F6-410E-A3CD-E5559C630506}"/>
    <dgm:cxn modelId="{A46195D3-3BAD-4F05-A19A-6ADBC14A98AA}" srcId="{6F9FE5FB-FCCE-48BA-96AE-DF2C2C9FF482}" destId="{8890F044-7390-4DEF-9474-987427C9D958}" srcOrd="0" destOrd="0" parTransId="{59A493E3-3D91-4DA7-8263-C893CF2E429B}" sibTransId="{78F2B4B9-DDBD-4E42-82A6-EBD9E43A9CAD}"/>
    <dgm:cxn modelId="{CE47D1E4-D0D3-4632-8148-830BDFADEA00}" type="presOf" srcId="{B0E93FBA-A3CD-4749-80EA-453592700C1F}" destId="{155E7A06-3E24-4078-BAA4-CD85B2A56A67}" srcOrd="1" destOrd="0" presId="urn:microsoft.com/office/officeart/2008/layout/HorizontalMultiLevelHierarchy"/>
    <dgm:cxn modelId="{4EDBA3E5-AD90-4A29-BE4F-56F9B2828116}" type="presOf" srcId="{59A493E3-3D91-4DA7-8263-C893CF2E429B}" destId="{3807B3DB-E455-4C22-9FC6-08AC2886766D}" srcOrd="0" destOrd="0" presId="urn:microsoft.com/office/officeart/2008/layout/HorizontalMultiLevelHierarchy"/>
    <dgm:cxn modelId="{8479C1E9-BB8B-4D0A-9D41-F5CF8D6AE663}" type="presOf" srcId="{2E92D5C9-4883-48DE-BE06-869B9CEEC2D8}" destId="{8C73BC59-3705-4F6F-87A6-115DE0444F23}" srcOrd="1" destOrd="0" presId="urn:microsoft.com/office/officeart/2008/layout/HorizontalMultiLevelHierarchy"/>
    <dgm:cxn modelId="{D8F78933-7F0A-44AD-8379-CFCA07156814}" type="presParOf" srcId="{CF205609-EC96-47EF-8FFC-ED54120AD9E0}" destId="{D5866503-F4B2-44CB-AF99-1270CB0AB9B9}" srcOrd="0" destOrd="0" presId="urn:microsoft.com/office/officeart/2008/layout/HorizontalMultiLevelHierarchy"/>
    <dgm:cxn modelId="{0C32A158-8C25-4489-890F-1C76B380EA5B}" type="presParOf" srcId="{D5866503-F4B2-44CB-AF99-1270CB0AB9B9}" destId="{CF4D4F37-A6FB-4F8B-8033-96C377E8FB13}" srcOrd="0" destOrd="0" presId="urn:microsoft.com/office/officeart/2008/layout/HorizontalMultiLevelHierarchy"/>
    <dgm:cxn modelId="{6D4095EF-65DE-45BD-8940-6F16F7ED4ABF}" type="presParOf" srcId="{D5866503-F4B2-44CB-AF99-1270CB0AB9B9}" destId="{E1F9DD7E-B26C-421B-8399-44F7ADF5202E}" srcOrd="1" destOrd="0" presId="urn:microsoft.com/office/officeart/2008/layout/HorizontalMultiLevelHierarchy"/>
    <dgm:cxn modelId="{56097A42-1B39-4C45-95C1-A1D0F1DF98D6}" type="presParOf" srcId="{E1F9DD7E-B26C-421B-8399-44F7ADF5202E}" destId="{3807B3DB-E455-4C22-9FC6-08AC2886766D}" srcOrd="0" destOrd="0" presId="urn:microsoft.com/office/officeart/2008/layout/HorizontalMultiLevelHierarchy"/>
    <dgm:cxn modelId="{75E14CE0-78A0-4186-9C19-EDB0DD546790}" type="presParOf" srcId="{3807B3DB-E455-4C22-9FC6-08AC2886766D}" destId="{D525263F-A023-4990-ACFD-96C312435833}" srcOrd="0" destOrd="0" presId="urn:microsoft.com/office/officeart/2008/layout/HorizontalMultiLevelHierarchy"/>
    <dgm:cxn modelId="{A6884E00-3C3A-4B06-A7AD-B9120F03F865}" type="presParOf" srcId="{E1F9DD7E-B26C-421B-8399-44F7ADF5202E}" destId="{CD8C8B02-D043-47D4-B32E-9B17342AABBD}" srcOrd="1" destOrd="0" presId="urn:microsoft.com/office/officeart/2008/layout/HorizontalMultiLevelHierarchy"/>
    <dgm:cxn modelId="{6A67C625-913B-480C-B9BD-9620A97B84A0}" type="presParOf" srcId="{CD8C8B02-D043-47D4-B32E-9B17342AABBD}" destId="{A62ABD00-4622-40A8-9315-15B8AFE2676A}" srcOrd="0" destOrd="0" presId="urn:microsoft.com/office/officeart/2008/layout/HorizontalMultiLevelHierarchy"/>
    <dgm:cxn modelId="{BC3022B7-9719-4286-8ED4-8F81087291A7}" type="presParOf" srcId="{CD8C8B02-D043-47D4-B32E-9B17342AABBD}" destId="{AE951E96-D5F4-44E4-9F5B-8C57F54B3AAB}" srcOrd="1" destOrd="0" presId="urn:microsoft.com/office/officeart/2008/layout/HorizontalMultiLevelHierarchy"/>
    <dgm:cxn modelId="{D9B3059B-3364-459B-A8DC-E381393AF0CF}" type="presParOf" srcId="{E1F9DD7E-B26C-421B-8399-44F7ADF5202E}" destId="{3DA93455-ED65-4668-AC6B-47CC256F627E}" srcOrd="2" destOrd="0" presId="urn:microsoft.com/office/officeart/2008/layout/HorizontalMultiLevelHierarchy"/>
    <dgm:cxn modelId="{CE33C894-99B5-4D81-8533-61BADC9C1E74}" type="presParOf" srcId="{3DA93455-ED65-4668-AC6B-47CC256F627E}" destId="{155E7A06-3E24-4078-BAA4-CD85B2A56A67}" srcOrd="0" destOrd="0" presId="urn:microsoft.com/office/officeart/2008/layout/HorizontalMultiLevelHierarchy"/>
    <dgm:cxn modelId="{48DBBB6C-4797-43FF-B36E-B57A71B68692}" type="presParOf" srcId="{E1F9DD7E-B26C-421B-8399-44F7ADF5202E}" destId="{4EA1BC8C-0046-4A81-AC06-1AAA1AC1170D}" srcOrd="3" destOrd="0" presId="urn:microsoft.com/office/officeart/2008/layout/HorizontalMultiLevelHierarchy"/>
    <dgm:cxn modelId="{5FE38260-7EED-48AC-89CC-0078C37E9FFB}" type="presParOf" srcId="{4EA1BC8C-0046-4A81-AC06-1AAA1AC1170D}" destId="{E31B6FAB-D172-4A5C-B447-81EFEA8C29B9}" srcOrd="0" destOrd="0" presId="urn:microsoft.com/office/officeart/2008/layout/HorizontalMultiLevelHierarchy"/>
    <dgm:cxn modelId="{CB872016-8859-4354-8636-2B97AB0ED252}" type="presParOf" srcId="{4EA1BC8C-0046-4A81-AC06-1AAA1AC1170D}" destId="{11E1381C-26A9-449F-B7C5-90D0FA818EA7}" srcOrd="1" destOrd="0" presId="urn:microsoft.com/office/officeart/2008/layout/HorizontalMultiLevelHierarchy"/>
    <dgm:cxn modelId="{FD1A3123-2480-432D-B018-8380EFE1DD8F}" type="presParOf" srcId="{E1F9DD7E-B26C-421B-8399-44F7ADF5202E}" destId="{9C577F67-4D56-4AAE-8063-0C76F7F5CDFB}" srcOrd="4" destOrd="0" presId="urn:microsoft.com/office/officeart/2008/layout/HorizontalMultiLevelHierarchy"/>
    <dgm:cxn modelId="{AB03E23C-E3B1-433F-85E8-A26BA6A85775}" type="presParOf" srcId="{9C577F67-4D56-4AAE-8063-0C76F7F5CDFB}" destId="{8C73BC59-3705-4F6F-87A6-115DE0444F23}" srcOrd="0" destOrd="0" presId="urn:microsoft.com/office/officeart/2008/layout/HorizontalMultiLevelHierarchy"/>
    <dgm:cxn modelId="{EF0B7E9F-D1C2-4C4F-A646-A241651350CD}" type="presParOf" srcId="{E1F9DD7E-B26C-421B-8399-44F7ADF5202E}" destId="{27815521-B31D-4531-B988-AC8488233EB3}" srcOrd="5" destOrd="0" presId="urn:microsoft.com/office/officeart/2008/layout/HorizontalMultiLevelHierarchy"/>
    <dgm:cxn modelId="{153DCB1E-7776-47A3-885C-0E9F540C34F9}" type="presParOf" srcId="{27815521-B31D-4531-B988-AC8488233EB3}" destId="{E6878843-0800-4A3B-88C0-D9051CAFDAAC}" srcOrd="0" destOrd="0" presId="urn:microsoft.com/office/officeart/2008/layout/HorizontalMultiLevelHierarchy"/>
    <dgm:cxn modelId="{94EB6A40-EE0A-4C17-A177-3DDC6CB9CFAD}" type="presParOf" srcId="{27815521-B31D-4531-B988-AC8488233EB3}" destId="{6F3A0BA6-DC11-4300-986F-312E2CBE45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7F67-4D56-4AAE-8063-0C76F7F5CDFB}">
      <dsp:nvSpPr>
        <dsp:cNvPr id="0" name=""/>
        <dsp:cNvSpPr/>
      </dsp:nvSpPr>
      <dsp:spPr>
        <a:xfrm>
          <a:off x="3578325" y="1966118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57" y="0"/>
              </a:lnTo>
              <a:lnTo>
                <a:pt x="245057" y="933906"/>
              </a:lnTo>
              <a:lnTo>
                <a:pt x="490114" y="933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7014" y="2406704"/>
        <a:ext cx="52735" cy="52735"/>
      </dsp:txXfrm>
    </dsp:sp>
    <dsp:sp modelId="{3DA93455-ED65-4668-AC6B-47CC256F627E}">
      <dsp:nvSpPr>
        <dsp:cNvPr id="0" name=""/>
        <dsp:cNvSpPr/>
      </dsp:nvSpPr>
      <dsp:spPr>
        <a:xfrm>
          <a:off x="3578325" y="1920398"/>
          <a:ext cx="49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11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1129" y="1953865"/>
        <a:ext cx="24505" cy="24505"/>
      </dsp:txXfrm>
    </dsp:sp>
    <dsp:sp modelId="{3807B3DB-E455-4C22-9FC6-08AC2886766D}">
      <dsp:nvSpPr>
        <dsp:cNvPr id="0" name=""/>
        <dsp:cNvSpPr/>
      </dsp:nvSpPr>
      <dsp:spPr>
        <a:xfrm>
          <a:off x="3578325" y="1032212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933906"/>
              </a:moveTo>
              <a:lnTo>
                <a:pt x="245057" y="933906"/>
              </a:lnTo>
              <a:lnTo>
                <a:pt x="245057" y="0"/>
              </a:lnTo>
              <a:lnTo>
                <a:pt x="4901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7014" y="1472797"/>
        <a:ext cx="52735" cy="52735"/>
      </dsp:txXfrm>
    </dsp:sp>
    <dsp:sp modelId="{CF4D4F37-A6FB-4F8B-8033-96C377E8FB13}">
      <dsp:nvSpPr>
        <dsp:cNvPr id="0" name=""/>
        <dsp:cNvSpPr/>
      </dsp:nvSpPr>
      <dsp:spPr>
        <a:xfrm rot="16200000">
          <a:off x="1238644" y="1592555"/>
          <a:ext cx="3932237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800" kern="1200" dirty="0"/>
            <a:t>Vrste IOP-a </a:t>
          </a:r>
          <a:endParaRPr lang="en-US" sz="4800" kern="1200" dirty="0"/>
        </a:p>
      </dsp:txBody>
      <dsp:txXfrm>
        <a:off x="1238644" y="1592555"/>
        <a:ext cx="3932237" cy="747125"/>
      </dsp:txXfrm>
    </dsp:sp>
    <dsp:sp modelId="{A62ABD00-4622-40A8-9315-15B8AFE2676A}">
      <dsp:nvSpPr>
        <dsp:cNvPr id="0" name=""/>
        <dsp:cNvSpPr/>
      </dsp:nvSpPr>
      <dsp:spPr>
        <a:xfrm>
          <a:off x="4068439" y="658649"/>
          <a:ext cx="3029958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IOP 1 prilagođen </a:t>
          </a:r>
          <a:endParaRPr lang="en-US" sz="2500" kern="1200" dirty="0"/>
        </a:p>
      </dsp:txBody>
      <dsp:txXfrm>
        <a:off x="4068439" y="658649"/>
        <a:ext cx="3029958" cy="747125"/>
      </dsp:txXfrm>
    </dsp:sp>
    <dsp:sp modelId="{E31B6FAB-D172-4A5C-B447-81EFEA8C29B9}">
      <dsp:nvSpPr>
        <dsp:cNvPr id="0" name=""/>
        <dsp:cNvSpPr/>
      </dsp:nvSpPr>
      <dsp:spPr>
        <a:xfrm>
          <a:off x="4068439" y="1592555"/>
          <a:ext cx="3107249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IOP 2 izmenjen </a:t>
          </a:r>
          <a:endParaRPr lang="en-US" sz="2500" kern="1200" dirty="0"/>
        </a:p>
      </dsp:txBody>
      <dsp:txXfrm>
        <a:off x="4068439" y="1592555"/>
        <a:ext cx="3107249" cy="747125"/>
      </dsp:txXfrm>
    </dsp:sp>
    <dsp:sp modelId="{E6878843-0800-4A3B-88C0-D9051CAFDAAC}">
      <dsp:nvSpPr>
        <dsp:cNvPr id="0" name=""/>
        <dsp:cNvSpPr/>
      </dsp:nvSpPr>
      <dsp:spPr>
        <a:xfrm>
          <a:off x="4068439" y="2526462"/>
          <a:ext cx="3158760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IOP 3 proširen</a:t>
          </a:r>
          <a:endParaRPr lang="en-US" sz="2500" kern="1200" dirty="0"/>
        </a:p>
      </dsp:txBody>
      <dsp:txXfrm>
        <a:off x="4068439" y="2526462"/>
        <a:ext cx="3158760" cy="74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131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190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45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784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432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37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86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095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26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005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3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B8EE74-40B5-4D07-9117-008E6E474D5A}" type="datetimeFigureOut">
              <a:rPr lang="sr-Latn-RS" smtClean="0"/>
              <a:t>13.12.2021.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3C98CF-4F3E-47F7-8F20-ABB530FE9A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739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D53B-3C72-428B-840C-850D53B62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Dokumentacija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 err="1"/>
              <a:t>timovi</a:t>
            </a:r>
            <a:r>
              <a:rPr lang="en-US" dirty="0"/>
              <a:t> za </a:t>
            </a:r>
            <a:r>
              <a:rPr lang="en-US" dirty="0" err="1"/>
              <a:t>inkluziju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4B86E-32BB-4BE7-8615-589026C54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Pru</a:t>
            </a:r>
            <a:r>
              <a:rPr lang="sr-Latn-RS" dirty="0"/>
              <a:t>žanje podrške deci sa teškoćama u funkcionisanju</a:t>
            </a:r>
          </a:p>
          <a:p>
            <a:r>
              <a:rPr lang="sr-Latn-RS" dirty="0"/>
              <a:t>Prof. dr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Velišek-Braško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139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Postoje različiti IOP-i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763804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81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2286" y="309094"/>
          <a:ext cx="7212169" cy="5773420"/>
        </p:xfrm>
        <a:graphic>
          <a:graphicData uri="http://schemas.openxmlformats.org/drawingml/2006/table">
            <a:tbl>
              <a:tblPr firstRow="1" firstCol="1" bandRow="1"/>
              <a:tblGrid>
                <a:gridCol w="243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PK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STIO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IRK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IOP1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IOP2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IOP3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TIOP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LP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PP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VIOP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713513">
            <a:off x="9859618" y="1201095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b="1" dirty="0"/>
              <a:t>Šta znače </a:t>
            </a:r>
          </a:p>
          <a:p>
            <a:pPr algn="ctr"/>
            <a:r>
              <a:rPr lang="sr-Latn-RS" b="1" dirty="0"/>
              <a:t>ove skraćenice?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20455832">
            <a:off x="460740" y="1080701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</a:rPr>
              <a:t>KVIZ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Pogledajte film </a:t>
            </a:r>
            <a:br>
              <a:rPr lang="sr-Latn-RS" dirty="0"/>
            </a:br>
            <a:r>
              <a:rPr lang="sr-Latn-RS" dirty="0" err="1"/>
              <a:t>Forest</a:t>
            </a:r>
            <a:r>
              <a:rPr lang="sr-Latn-RS" dirty="0"/>
              <a:t> </a:t>
            </a:r>
            <a:r>
              <a:rPr lang="sr-Latn-RS" dirty="0" err="1"/>
              <a:t>Gamp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47" y="609600"/>
            <a:ext cx="366070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</a:t>
            </a:r>
            <a:r>
              <a:rPr lang="en-US" dirty="0" err="1"/>
              <a:t>nji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Literatura U: Metodici </a:t>
            </a:r>
            <a:r>
              <a:rPr lang="sr-Latn-RS" dirty="0" err="1"/>
              <a:t>inkluzivnog</a:t>
            </a:r>
            <a:r>
              <a:rPr lang="sr-Latn-RS" dirty="0"/>
              <a:t> vaspitanja i obrazovanja, str. 77-78, 89-96.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0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Obrazci</a:t>
            </a:r>
            <a:r>
              <a:rPr lang="sr-Latn-RS" dirty="0"/>
              <a:t> IOP-a</a:t>
            </a:r>
            <a:br>
              <a:rPr lang="sr-Latn-RS" dirty="0"/>
            </a:br>
            <a:r>
              <a:rPr lang="sr-Latn-RS" sz="3100" dirty="0"/>
              <a:t>U vrtićima od dokumentacije se vodi Pedagoški profil (PP) i planiraju Mere individualizacije (MI)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</a:t>
            </a:r>
            <a:r>
              <a:rPr lang="en-US" b="1" dirty="0" err="1"/>
              <a:t>podatke</a:t>
            </a:r>
            <a:r>
              <a:rPr lang="en-US" b="1" dirty="0"/>
              <a:t> o </a:t>
            </a:r>
            <a:r>
              <a:rPr lang="en-US" b="1" dirty="0" err="1"/>
              <a:t>detetu</a:t>
            </a:r>
            <a:r>
              <a:rPr lang="sr-Latn-R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en-US" dirty="0" err="1"/>
              <a:t>timu</a:t>
            </a:r>
            <a:r>
              <a:rPr lang="en-US" dirty="0"/>
              <a:t> za </a:t>
            </a:r>
            <a:r>
              <a:rPr lang="en-US" dirty="0" err="1"/>
              <a:t>dodatnu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; 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 err="1"/>
              <a:t>pedagoški</a:t>
            </a:r>
            <a:r>
              <a:rPr lang="en-US" b="1" dirty="0"/>
              <a:t> </a:t>
            </a:r>
            <a:r>
              <a:rPr lang="en-US" b="1" dirty="0" err="1"/>
              <a:t>profil</a:t>
            </a:r>
            <a:r>
              <a:rPr lang="en-US" b="1" dirty="0"/>
              <a:t> </a:t>
            </a:r>
            <a:r>
              <a:rPr lang="en-US" dirty="0" err="1"/>
              <a:t>deteta</a:t>
            </a:r>
            <a:r>
              <a:rPr lang="en-US" dirty="0"/>
              <a:t>;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3) plan </a:t>
            </a:r>
            <a:r>
              <a:rPr lang="en-US" b="1" dirty="0" err="1"/>
              <a:t>mera</a:t>
            </a:r>
            <a:r>
              <a:rPr lang="en-US" b="1" dirty="0"/>
              <a:t> </a:t>
            </a:r>
            <a:r>
              <a:rPr lang="en-US" b="1" dirty="0" err="1"/>
              <a:t>individualizacije</a:t>
            </a:r>
            <a:r>
              <a:rPr lang="en-US" dirty="0"/>
              <a:t>; 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b="1" dirty="0" err="1"/>
              <a:t>personalizovani</a:t>
            </a:r>
            <a:r>
              <a:rPr lang="en-US" b="1" dirty="0"/>
              <a:t> program </a:t>
            </a:r>
            <a:r>
              <a:rPr lang="en-US" dirty="0" err="1"/>
              <a:t>nastave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;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en-US" dirty="0" err="1"/>
              <a:t>praćenju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vrednovanju</a:t>
            </a:r>
            <a:r>
              <a:rPr lang="en-US" b="1" dirty="0"/>
              <a:t> IOP-a</a:t>
            </a:r>
            <a:r>
              <a:rPr lang="en-US" dirty="0"/>
              <a:t>; 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6) </a:t>
            </a:r>
            <a:r>
              <a:rPr lang="en-US" b="1" dirty="0" err="1"/>
              <a:t>saglasnost</a:t>
            </a:r>
            <a:r>
              <a:rPr lang="en-US" b="1" dirty="0"/>
              <a:t> </a:t>
            </a:r>
            <a:r>
              <a:rPr lang="en-US" b="1" dirty="0" err="1"/>
              <a:t>roditelja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 IOP </a:t>
            </a:r>
            <a:r>
              <a:rPr lang="en-US" dirty="0" err="1"/>
              <a:t>sadrži</a:t>
            </a:r>
            <a:r>
              <a:rPr lang="en-US" dirty="0"/>
              <a:t> i:  1) </a:t>
            </a:r>
            <a:r>
              <a:rPr lang="en-US" b="1" dirty="0"/>
              <a:t>plan </a:t>
            </a:r>
            <a:r>
              <a:rPr lang="en-US" b="1" dirty="0" err="1"/>
              <a:t>tranzicije</a:t>
            </a:r>
            <a:r>
              <a:rPr lang="en-US" b="1" dirty="0"/>
              <a:t> </a:t>
            </a:r>
            <a:r>
              <a:rPr lang="en-US" dirty="0"/>
              <a:t>- plan </a:t>
            </a:r>
            <a:r>
              <a:rPr lang="en-US" dirty="0" err="1"/>
              <a:t>podrške</a:t>
            </a:r>
            <a:r>
              <a:rPr lang="en-US" dirty="0"/>
              <a:t> </a:t>
            </a:r>
            <a:r>
              <a:rPr lang="en-US" dirty="0" err="1"/>
              <a:t>detetu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učeniku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uključivanju</a:t>
            </a:r>
            <a:r>
              <a:rPr lang="en-US" dirty="0"/>
              <a:t> u </a:t>
            </a:r>
            <a:r>
              <a:rPr lang="en-US" dirty="0" err="1"/>
              <a:t>obrazovanje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prelasku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prelasku</a:t>
            </a:r>
            <a:r>
              <a:rPr lang="en-US" dirty="0"/>
              <a:t> u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obrazovnu</a:t>
            </a:r>
            <a:r>
              <a:rPr lang="en-US" dirty="0"/>
              <a:t> </a:t>
            </a:r>
            <a:r>
              <a:rPr lang="en-US" dirty="0" err="1"/>
              <a:t>ustanovu</a:t>
            </a:r>
            <a:r>
              <a:rPr lang="en-US" dirty="0"/>
              <a:t>;  2) </a:t>
            </a:r>
            <a:r>
              <a:rPr lang="en-US" b="1" dirty="0"/>
              <a:t>plan </a:t>
            </a:r>
            <a:r>
              <a:rPr lang="en-US" b="1" dirty="0" err="1"/>
              <a:t>prevencije</a:t>
            </a:r>
            <a:r>
              <a:rPr lang="en-US" b="1" dirty="0"/>
              <a:t> </a:t>
            </a:r>
            <a:r>
              <a:rPr lang="en-US" b="1" dirty="0" err="1"/>
              <a:t>ranog</a:t>
            </a:r>
            <a:r>
              <a:rPr lang="en-US" b="1" dirty="0"/>
              <a:t> </a:t>
            </a:r>
            <a:r>
              <a:rPr lang="en-US" b="1" dirty="0" err="1"/>
              <a:t>napuštanja</a:t>
            </a:r>
            <a:r>
              <a:rPr lang="en-US" b="1" dirty="0"/>
              <a:t> </a:t>
            </a:r>
            <a:r>
              <a:rPr lang="en-US" b="1" dirty="0" err="1"/>
              <a:t>obrazovanja</a:t>
            </a:r>
            <a:r>
              <a:rPr lang="en-US" b="1" dirty="0"/>
              <a:t> </a:t>
            </a:r>
            <a:r>
              <a:rPr lang="en-US" dirty="0"/>
              <a:t>za </a:t>
            </a:r>
            <a:r>
              <a:rPr lang="en-US" dirty="0" err="1"/>
              <a:t>decu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učenike</a:t>
            </a:r>
            <a:r>
              <a:rPr lang="en-US" dirty="0"/>
              <a:t> u </a:t>
            </a:r>
            <a:r>
              <a:rPr lang="en-US" dirty="0" err="1"/>
              <a:t>riziku</a:t>
            </a:r>
            <a:r>
              <a:rPr lang="en-US" dirty="0"/>
              <a:t> od </a:t>
            </a:r>
            <a:r>
              <a:rPr lang="en-US" dirty="0" err="1"/>
              <a:t>ranog</a:t>
            </a:r>
            <a:r>
              <a:rPr lang="en-US" dirty="0"/>
              <a:t> </a:t>
            </a:r>
            <a:r>
              <a:rPr lang="en-US" dirty="0" err="1"/>
              <a:t>napuštanja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8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437329-6748-4A55-B6DD-30D98DCC7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45093"/>
              </p:ext>
            </p:extLst>
          </p:nvPr>
        </p:nvGraphicFramePr>
        <p:xfrm>
          <a:off x="876469" y="1101834"/>
          <a:ext cx="10439065" cy="4654335"/>
        </p:xfrm>
        <a:graphic>
          <a:graphicData uri="http://schemas.openxmlformats.org/drawingml/2006/table">
            <a:tbl>
              <a:tblPr firstRow="1" firstCol="1" bandRow="1"/>
              <a:tblGrid>
                <a:gridCol w="2253321">
                  <a:extLst>
                    <a:ext uri="{9D8B030D-6E8A-4147-A177-3AD203B41FA5}">
                      <a16:colId xmlns:a16="http://schemas.microsoft.com/office/drawing/2014/main" val="3886116164"/>
                    </a:ext>
                  </a:extLst>
                </a:gridCol>
                <a:gridCol w="1807420">
                  <a:extLst>
                    <a:ext uri="{9D8B030D-6E8A-4147-A177-3AD203B41FA5}">
                      <a16:colId xmlns:a16="http://schemas.microsoft.com/office/drawing/2014/main" val="1831559498"/>
                    </a:ext>
                  </a:extLst>
                </a:gridCol>
                <a:gridCol w="3189162">
                  <a:extLst>
                    <a:ext uri="{9D8B030D-6E8A-4147-A177-3AD203B41FA5}">
                      <a16:colId xmlns:a16="http://schemas.microsoft.com/office/drawing/2014/main" val="1120355021"/>
                    </a:ext>
                  </a:extLst>
                </a:gridCol>
                <a:gridCol w="1649593">
                  <a:extLst>
                    <a:ext uri="{9D8B030D-6E8A-4147-A177-3AD203B41FA5}">
                      <a16:colId xmlns:a16="http://schemas.microsoft.com/office/drawing/2014/main" val="2918511130"/>
                    </a:ext>
                  </a:extLst>
                </a:gridCol>
                <a:gridCol w="1539569">
                  <a:extLst>
                    <a:ext uri="{9D8B030D-6E8A-4147-A177-3AD203B41FA5}">
                      <a16:colId xmlns:a16="http://schemas.microsoft.com/office/drawing/2014/main" val="32301018"/>
                    </a:ext>
                  </a:extLst>
                </a:gridCol>
              </a:tblGrid>
              <a:tr h="371582"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Procena potreba za podrškom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289" marR="109289" marT="54644" marB="54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95788"/>
                  </a:ext>
                </a:extLst>
              </a:tr>
              <a:tr h="65618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Mere/vrsta podrške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koje aktivnosti, odnosno predmete/oblasti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Kratak opis mere/vrste podrške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Cilj pružanja podrške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Realizuje i prati (ko, kada)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76629"/>
                  </a:ext>
                </a:extLst>
              </a:tr>
              <a:tr h="656188">
                <a:tc>
                  <a:txBody>
                    <a:bodyPr/>
                    <a:lstStyle/>
                    <a:p>
                      <a:pPr indent="914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metoda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materijala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učila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indent="914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(mere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individualizacije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32352"/>
                  </a:ext>
                </a:extLst>
              </a:tr>
              <a:tr h="165800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 prostora/uslova u kojima se aktivnosti odnosno učenje odvija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(npr. otklanjanje fizičkih barijera, specifična organizacija i raspored aktivnosti i sl.)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78086"/>
                  </a:ext>
                </a:extLst>
              </a:tr>
              <a:tr h="8565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 načina praćenja razvoja deteta, odnosno provere postignuća i ocenjivanja učenika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732005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Ostale mere podrške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(ukoliko ih ima, navesti)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4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3487"/>
            <a:ext cx="10058400" cy="1107583"/>
          </a:xfrm>
        </p:spPr>
        <p:txBody>
          <a:bodyPr/>
          <a:lstStyle/>
          <a:p>
            <a:r>
              <a:rPr lang="sr-Latn-RS" dirty="0"/>
              <a:t>Individualni obrazovni plan (IOP)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72744"/>
            <a:ext cx="10058400" cy="3562296"/>
          </a:xfrm>
        </p:spPr>
        <p:txBody>
          <a:bodyPr>
            <a:normAutofit/>
          </a:bodyPr>
          <a:lstStyle/>
          <a:p>
            <a:r>
              <a:rPr lang="sr-Latn-RS" sz="2400" dirty="0"/>
              <a:t>IOP je </a:t>
            </a:r>
            <a:r>
              <a:rPr lang="sr-Latn-RS" sz="2400" b="1" dirty="0"/>
              <a:t>pisani dokument </a:t>
            </a:r>
            <a:r>
              <a:rPr lang="sr-Latn-RS" sz="2400" dirty="0"/>
              <a:t>ustanove, kojim se </a:t>
            </a:r>
            <a:r>
              <a:rPr lang="sr-Latn-RS" sz="2400" b="1" dirty="0"/>
              <a:t>planira dodatna podrška </a:t>
            </a:r>
            <a:r>
              <a:rPr lang="sr-Latn-RS" sz="2400" dirty="0"/>
              <a:t>u vaspitanju i obrazovanju deteta, </a:t>
            </a:r>
            <a:r>
              <a:rPr lang="sr-Latn-RS" sz="2400" b="1" dirty="0"/>
              <a:t>ako prethodno prilagođavanje i otklanjanje </a:t>
            </a:r>
            <a:r>
              <a:rPr lang="sr-Latn-RS" sz="2400" dirty="0"/>
              <a:t>fizičkih i komunikacijskih </a:t>
            </a:r>
            <a:r>
              <a:rPr lang="sr-Latn-RS" sz="2400" b="1" dirty="0"/>
              <a:t>prepreka nije dovelo do napretka u učenju</a:t>
            </a:r>
            <a:r>
              <a:rPr lang="sr-Latn-RS" sz="2400" dirty="0"/>
              <a:t>, odnosno do zadovoljavanja vaspitno-obrazovnih potreba deteta (</a:t>
            </a:r>
            <a:r>
              <a:rPr lang="sr-Latn-RS" sz="2400" i="1" dirty="0"/>
              <a:t>Pravilnik o bližim uputstvima za utvrđivanje prava na individualni obrazovni plan, njegovu primenu i vrednovanje</a:t>
            </a:r>
            <a:r>
              <a:rPr lang="sr-Latn-RS" sz="2400" dirty="0"/>
              <a:t>, "</a:t>
            </a:r>
            <a:r>
              <a:rPr lang="sr-Latn-RS" sz="2400" i="1" dirty="0"/>
              <a:t>Sl. glasnik RS</a:t>
            </a:r>
            <a:r>
              <a:rPr lang="sr-Latn-RS" sz="2400" dirty="0"/>
              <a:t>", br. 74/2018 ).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Donosi ga </a:t>
            </a:r>
            <a:r>
              <a:rPr lang="sr-Latn-RS" sz="2400" dirty="0">
                <a:solidFill>
                  <a:srgbClr val="0070C0"/>
                </a:solidFill>
              </a:rPr>
              <a:t>Pedagoški kolegijum (PK) ustanove, na osnovu predloga Tima za </a:t>
            </a:r>
            <a:r>
              <a:rPr lang="sr-Latn-RS" sz="2400" dirty="0" err="1">
                <a:solidFill>
                  <a:srgbClr val="0070C0"/>
                </a:solidFill>
              </a:rPr>
              <a:t>inkluzivno</a:t>
            </a:r>
            <a:r>
              <a:rPr lang="sr-Latn-RS" sz="2400" dirty="0">
                <a:solidFill>
                  <a:srgbClr val="0070C0"/>
                </a:solidFill>
              </a:rPr>
              <a:t> obrazovanje (TIO ili STIO) ustanove.</a:t>
            </a:r>
          </a:p>
          <a:p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46" y="1430160"/>
            <a:ext cx="1003947" cy="1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Zašto radimo IOP?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Cilj</a:t>
            </a:r>
            <a:r>
              <a:rPr lang="en-US" b="1" dirty="0"/>
              <a:t> IOP-a </a:t>
            </a:r>
            <a:r>
              <a:rPr lang="en-US" dirty="0"/>
              <a:t>je </a:t>
            </a:r>
            <a:r>
              <a:rPr lang="en-US" b="1" dirty="0" err="1"/>
              <a:t>optimalni</a:t>
            </a:r>
            <a:r>
              <a:rPr lang="en-US" b="1" dirty="0"/>
              <a:t> </a:t>
            </a:r>
            <a:r>
              <a:rPr lang="en-US" b="1" dirty="0" err="1"/>
              <a:t>razvoj</a:t>
            </a:r>
            <a:r>
              <a:rPr lang="en-US" b="1" dirty="0"/>
              <a:t> </a:t>
            </a:r>
            <a:r>
              <a:rPr lang="en-US" b="1" dirty="0" err="1"/>
              <a:t>deteta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ostvarivanje</a:t>
            </a:r>
            <a:r>
              <a:rPr lang="en-US" b="1" dirty="0"/>
              <a:t> </a:t>
            </a:r>
            <a:r>
              <a:rPr lang="en-US" b="1" dirty="0" err="1"/>
              <a:t>ishoda</a:t>
            </a:r>
            <a:r>
              <a:rPr lang="en-US" b="1" dirty="0"/>
              <a:t> </a:t>
            </a:r>
            <a:r>
              <a:rPr lang="en-US" dirty="0" err="1"/>
              <a:t>vaspitanja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, u </a:t>
            </a:r>
            <a:r>
              <a:rPr lang="en-US" b="1" dirty="0" err="1"/>
              <a:t>skladu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propisanim</a:t>
            </a:r>
            <a:r>
              <a:rPr lang="en-US" b="1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principima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vaspitno-obrazovnim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49" y="3273498"/>
            <a:ext cx="1894778" cy="186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695734">
            <a:off x="7052112" y="3975251"/>
            <a:ext cx="463460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sz="2400" b="1" dirty="0"/>
              <a:t>Da li postoji IOP za dijagnozu?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90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 izrađuje IOP?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Tim za pružanje dodatne podrške detetu ili često se zove IOP tim</a:t>
            </a:r>
          </a:p>
          <a:p>
            <a:r>
              <a:rPr lang="sr-Latn-RS" b="1" dirty="0">
                <a:solidFill>
                  <a:srgbClr val="0070C0"/>
                </a:solidFill>
              </a:rPr>
              <a:t>Pazite imate 2 tima, potrebno je da ih razlikujete! 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58772"/>
              </p:ext>
            </p:extLst>
          </p:nvPr>
        </p:nvGraphicFramePr>
        <p:xfrm>
          <a:off x="1838817" y="3153773"/>
          <a:ext cx="8128000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Stručni tim za </a:t>
                      </a:r>
                      <a:r>
                        <a:rPr lang="sr-Latn-RS" dirty="0" err="1"/>
                        <a:t>inkluzivno</a:t>
                      </a:r>
                      <a:r>
                        <a:rPr lang="sr-Latn-RS" dirty="0"/>
                        <a:t>  obrazovanje (STIO)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Tim</a:t>
                      </a:r>
                      <a:r>
                        <a:rPr lang="sr-Latn-RS" baseline="0" dirty="0"/>
                        <a:t> za IOP tj. Tim za pružanje dodatne podrške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Na nivou ustanove, vrtića, škole (članovi</a:t>
                      </a:r>
                      <a:r>
                        <a:rPr lang="sr-Latn-RS" baseline="0" dirty="0"/>
                        <a:t> su imenovani vaspitači ili učitelji/nastavnici; stručni saradnici – pedagog, psiholog, logoped…)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Tim oko deteta,</a:t>
                      </a:r>
                      <a:r>
                        <a:rPr lang="sr-Latn-RS" baseline="0" dirty="0"/>
                        <a:t> za svako dete kojem  je potrebna dodatna podrška postoji poseban tim ( roditelj, vaspitač/učitelj/nastavni, stručni saradnik iz ustanove i stručnjak/</a:t>
                      </a:r>
                      <a:r>
                        <a:rPr lang="sr-Latn-RS" baseline="0" dirty="0" err="1"/>
                        <a:t>ci</a:t>
                      </a:r>
                      <a:r>
                        <a:rPr lang="sr-Latn-RS" baseline="0" dirty="0"/>
                        <a:t> koji van ustanove rade sa detetom)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17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 kao One-</a:t>
            </a:r>
            <a:r>
              <a:rPr lang="sr-Latn-RS" dirty="0" err="1"/>
              <a:t>man</a:t>
            </a:r>
            <a:r>
              <a:rPr lang="sr-Latn-RS" dirty="0"/>
              <a:t> </a:t>
            </a:r>
            <a:r>
              <a:rPr lang="sr-Latn-RS" dirty="0" err="1"/>
              <a:t>show</a:t>
            </a:r>
            <a:r>
              <a:rPr lang="sr-Latn-RS" dirty="0"/>
              <a:t>!</a:t>
            </a:r>
          </a:p>
        </p:txBody>
      </p:sp>
      <p:pic>
        <p:nvPicPr>
          <p:cNvPr id="2050" name="Picture 2" descr="C:\Users\Ottilia\Desktop\VASPITACKA SKOLA\2018_2019_VSSSOV\INKLUZIVNI PREDMETI\Pruzanje podrske I sem\Pruzanje podrske I sem radni materijal\one men show silja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11" y="2103438"/>
            <a:ext cx="508237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2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Već, timski, usaglašeno, kao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91" y="2103438"/>
            <a:ext cx="5915017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7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Važno je razlikovati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748587"/>
              </p:ext>
            </p:extLst>
          </p:nvPr>
        </p:nvGraphicFramePr>
        <p:xfrm>
          <a:off x="1066800" y="2103438"/>
          <a:ext cx="10058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832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/>
                        <a:t> </a:t>
                      </a:r>
                    </a:p>
                    <a:p>
                      <a:pPr algn="ctr"/>
                      <a:endParaRPr lang="sr-Latn-RS" sz="3200" dirty="0"/>
                    </a:p>
                    <a:p>
                      <a:pPr algn="ctr"/>
                      <a:r>
                        <a:rPr lang="sr-Latn-RS" sz="3200" dirty="0">
                          <a:solidFill>
                            <a:srgbClr val="FF0000"/>
                          </a:solidFill>
                        </a:rPr>
                        <a:t>  Individualni </a:t>
                      </a:r>
                    </a:p>
                    <a:p>
                      <a:pPr algn="ctr"/>
                      <a:r>
                        <a:rPr lang="sr-Latn-RS" sz="3200" dirty="0">
                          <a:solidFill>
                            <a:srgbClr val="FF0000"/>
                          </a:solidFill>
                        </a:rPr>
                        <a:t>rad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3200" dirty="0"/>
                    </a:p>
                    <a:p>
                      <a:pPr algn="ctr"/>
                      <a:endParaRPr lang="sr-Latn-RS" sz="3200" dirty="0"/>
                    </a:p>
                    <a:p>
                      <a:pPr algn="ctr"/>
                      <a:r>
                        <a:rPr lang="sr-Latn-RS" sz="3200" dirty="0">
                          <a:solidFill>
                            <a:srgbClr val="FF0000"/>
                          </a:solidFill>
                        </a:rPr>
                        <a:t>Individualni</a:t>
                      </a:r>
                      <a:r>
                        <a:rPr lang="sr-Latn-RS" sz="3200" dirty="0"/>
                        <a:t> </a:t>
                      </a:r>
                    </a:p>
                    <a:p>
                      <a:pPr algn="ctr"/>
                      <a:r>
                        <a:rPr lang="sr-Latn-RS" sz="3200" dirty="0"/>
                        <a:t>obrazovni </a:t>
                      </a:r>
                    </a:p>
                    <a:p>
                      <a:pPr algn="ctr"/>
                      <a:r>
                        <a:rPr lang="sr-Latn-RS" sz="3200" dirty="0"/>
                        <a:t>plan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61" y="3149958"/>
            <a:ext cx="1306132" cy="130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558</TotalTime>
  <Words>573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Times New Roman</vt:lpstr>
      <vt:lpstr>Savon</vt:lpstr>
      <vt:lpstr>Dokumentacija 2 timovi za inkluziju</vt:lpstr>
      <vt:lpstr>Obrazci IOP-a U vrtićima od dokumentacije se vodi Pedagoški profil (PP) i planiraju Mere individualizacije (MI)</vt:lpstr>
      <vt:lpstr>PowerPoint Presentation</vt:lpstr>
      <vt:lpstr>Individualni obrazovni plan (IOP)</vt:lpstr>
      <vt:lpstr>Zašto radimo IOP?</vt:lpstr>
      <vt:lpstr>Ko izrađuje IOP?</vt:lpstr>
      <vt:lpstr>Ne kao One-man show!</vt:lpstr>
      <vt:lpstr>Već, timski, usaglašeno, kao</vt:lpstr>
      <vt:lpstr>Važno je razlikovati</vt:lpstr>
      <vt:lpstr>Postoje različiti IOP-i</vt:lpstr>
      <vt:lpstr>PowerPoint Presentation</vt:lpstr>
      <vt:lpstr>Pogledajte film  Forest Gamp</vt:lpstr>
      <vt:lpstr>Hvala na pažnji</vt:lpstr>
    </vt:vector>
  </TitlesOfParts>
  <Company>JKP Informatika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18</cp:revision>
  <dcterms:created xsi:type="dcterms:W3CDTF">2019-04-15T13:48:12Z</dcterms:created>
  <dcterms:modified xsi:type="dcterms:W3CDTF">2021-12-13T11:22:50Z</dcterms:modified>
</cp:coreProperties>
</file>